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72" r:id="rId1"/>
  </p:sldMasterIdLst>
  <p:notesMasterIdLst>
    <p:notesMasterId r:id="rId4"/>
  </p:notesMasterIdLst>
  <p:sldIdLst>
    <p:sldId id="257" r:id="rId2"/>
    <p:sldId id="258" r:id="rId3"/>
  </p:sldIdLst>
  <p:sldSz cx="9601200" cy="12801600" type="A3"/>
  <p:notesSz cx="6858000" cy="9144000"/>
  <p:embeddedFontLst>
    <p:embeddedFont>
      <p:font typeface="Author" panose="020B0604020202020204" charset="0"/>
      <p:regular r:id="rId5"/>
      <p:bold r:id="rId6"/>
      <p:italic r:id="rId7"/>
      <p:boldItalic r:id="rId8"/>
    </p:embeddedFont>
    <p:embeddedFont>
      <p:font typeface="Author Semibold" panose="020B0604020202020204" charset="0"/>
      <p:regular r:id="rId9"/>
      <p:bold r:id="rId10"/>
    </p:embeddedFont>
    <p:embeddedFont>
      <p:font typeface="Author Semibold Italic" panose="020B0604020202020204" charset="0"/>
      <p:bold r:id="rId11"/>
      <p:italic r:id="rId12"/>
      <p:boldItalic r:id="rId13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5633"/>
    <a:srgbClr val="F1ED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2"/>
    <p:restoredTop sz="94698"/>
  </p:normalViewPr>
  <p:slideViewPr>
    <p:cSldViewPr snapToGrid="0">
      <p:cViewPr>
        <p:scale>
          <a:sx n="100" d="100"/>
          <a:sy n="100" d="100"/>
        </p:scale>
        <p:origin x="2034" y="-3264"/>
      </p:cViewPr>
      <p:guideLst>
        <p:guide orient="horz" pos="4032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98" d="100"/>
          <a:sy n="98" d="100"/>
        </p:scale>
        <p:origin x="378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viewProps" Target="view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1FCE9-0316-6D40-A6B9-32B95D19A19B}" type="datetimeFigureOut">
              <a:rPr lang="es-ES" smtClean="0"/>
              <a:t>21/12/2025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C9643-B65F-A745-AD07-5F39876D7B0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7279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C9643-B65F-A745-AD07-5F39876D7B09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6056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71021-63EE-9F9D-BDC9-7718FBC60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3D6BEDF-235B-DB8E-2954-9591108160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93C078B-F69A-8F71-CDC3-0660739374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25C02DA-0AF9-A076-9B89-4A6D4A5B96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C9643-B65F-A745-AD07-5F39876D7B09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440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8416-C615-B246-986E-830D52F80D85}" type="datetimeFigureOut">
              <a:rPr lang="es-ES" smtClean="0"/>
              <a:t>21/12/2025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5BF9-F5AB-364A-97A3-BF5E1C34C6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9036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8416-C615-B246-986E-830D52F80D85}" type="datetimeFigureOut">
              <a:rPr lang="es-ES" smtClean="0"/>
              <a:t>21/12/2025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5BF9-F5AB-364A-97A3-BF5E1C34C6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9754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8416-C615-B246-986E-830D52F80D85}" type="datetimeFigureOut">
              <a:rPr lang="es-ES" smtClean="0"/>
              <a:t>21/12/2025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5BF9-F5AB-364A-97A3-BF5E1C34C6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1066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8416-C615-B246-986E-830D52F80D85}" type="datetimeFigureOut">
              <a:rPr lang="es-ES" smtClean="0"/>
              <a:t>21/12/2025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5BF9-F5AB-364A-97A3-BF5E1C34C6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7333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8416-C615-B246-986E-830D52F80D85}" type="datetimeFigureOut">
              <a:rPr lang="es-ES" smtClean="0"/>
              <a:t>21/12/2025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5BF9-F5AB-364A-97A3-BF5E1C34C6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9544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8416-C615-B246-986E-830D52F80D85}" type="datetimeFigureOut">
              <a:rPr lang="es-ES" smtClean="0"/>
              <a:t>21/12/2025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5BF9-F5AB-364A-97A3-BF5E1C34C6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4041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8416-C615-B246-986E-830D52F80D85}" type="datetimeFigureOut">
              <a:rPr lang="es-ES" smtClean="0"/>
              <a:t>21/12/2025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5BF9-F5AB-364A-97A3-BF5E1C34C6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5263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8416-C615-B246-986E-830D52F80D85}" type="datetimeFigureOut">
              <a:rPr lang="es-ES" smtClean="0"/>
              <a:t>21/12/2025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5BF9-F5AB-364A-97A3-BF5E1C34C6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2529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8416-C615-B246-986E-830D52F80D85}" type="datetimeFigureOut">
              <a:rPr lang="es-ES" smtClean="0"/>
              <a:t>21/12/2025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5BF9-F5AB-364A-97A3-BF5E1C34C6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1782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8416-C615-B246-986E-830D52F80D85}" type="datetimeFigureOut">
              <a:rPr lang="es-ES" smtClean="0"/>
              <a:t>21/12/2025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5BF9-F5AB-364A-97A3-BF5E1C34C6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7914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8416-C615-B246-986E-830D52F80D85}" type="datetimeFigureOut">
              <a:rPr lang="es-ES" smtClean="0"/>
              <a:t>21/12/2025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5BF9-F5AB-364A-97A3-BF5E1C34C6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3934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188416-C615-B246-986E-830D52F80D85}" type="datetimeFigureOut">
              <a:rPr lang="es-ES" smtClean="0"/>
              <a:t>21/12/2025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145BF9-F5AB-364A-97A3-BF5E1C34C6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655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DE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442A2B-3654-097A-278C-0D0A061019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Imagen 25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EDC73BC0-7171-A8C8-6105-7B8E0432649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10000"/>
          </a:blip>
          <a:srcRect l="7143" t="-15798" r="6241" b="-1"/>
          <a:stretch>
            <a:fillRect/>
          </a:stretch>
        </p:blipFill>
        <p:spPr>
          <a:xfrm rot="20561336">
            <a:off x="1045289" y="2293371"/>
            <a:ext cx="6825498" cy="5132791"/>
          </a:xfrm>
          <a:prstGeom prst="ellipse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8B8D2E72-740F-758A-E2B0-8D0D06E4B031}"/>
              </a:ext>
            </a:extLst>
          </p:cNvPr>
          <p:cNvSpPr txBox="1"/>
          <p:nvPr/>
        </p:nvSpPr>
        <p:spPr>
          <a:xfrm>
            <a:off x="469900" y="4279777"/>
            <a:ext cx="25090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rgbClr val="B25633"/>
                </a:solidFill>
                <a:latin typeface="Author Semibold" pitchFamily="2" charset="77"/>
              </a:rPr>
              <a:t>NUESTROS PLATILLOS</a:t>
            </a:r>
          </a:p>
        </p:txBody>
      </p:sp>
      <p:graphicFrame>
        <p:nvGraphicFramePr>
          <p:cNvPr id="34" name="Tabla 33">
            <a:extLst>
              <a:ext uri="{FF2B5EF4-FFF2-40B4-BE49-F238E27FC236}">
                <a16:creationId xmlns:a16="http://schemas.microsoft.com/office/drawing/2014/main" id="{9660AC1E-1F57-7B59-5225-254CEB4F05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8999605"/>
              </p:ext>
            </p:extLst>
          </p:nvPr>
        </p:nvGraphicFramePr>
        <p:xfrm>
          <a:off x="469900" y="4717986"/>
          <a:ext cx="3963877" cy="7508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68650">
                  <a:extLst>
                    <a:ext uri="{9D8B030D-6E8A-4147-A177-3AD203B41FA5}">
                      <a16:colId xmlns:a16="http://schemas.microsoft.com/office/drawing/2014/main" val="994435294"/>
                    </a:ext>
                  </a:extLst>
                </a:gridCol>
                <a:gridCol w="795227">
                  <a:extLst>
                    <a:ext uri="{9D8B030D-6E8A-4147-A177-3AD203B41FA5}">
                      <a16:colId xmlns:a16="http://schemas.microsoft.com/office/drawing/2014/main" val="21024198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TARTAR DE TOMATE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[LE]</a:t>
                      </a:r>
                    </a:p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Acompañado de búfala, brotes tiernos y lima.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10€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951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TARTAR DE ESCALIBADA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[HU]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Acompañado de yema curada.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10€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767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JAMÓN DE BELLOTA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 [SU]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14€ | 25€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254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CECINA DE WAGYU </a:t>
                      </a:r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(100g)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[SU]</a:t>
                      </a:r>
                      <a:endParaRPr lang="es-ES" sz="1000" b="0" i="1" kern="1200" dirty="0">
                        <a:solidFill>
                          <a:srgbClr val="B25633"/>
                        </a:solidFill>
                        <a:effectLst/>
                        <a:latin typeface="Author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32€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173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LINGUINE SALSA AMERICANA</a:t>
                      </a:r>
                    </a:p>
                    <a:p>
                      <a:r>
                        <a:rPr lang="it-IT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[GL] [CR] [PE] [LE] [SU]</a:t>
                      </a:r>
                      <a:endParaRPr lang="es-ES" sz="1000" b="0" i="0" kern="1200" dirty="0">
                        <a:solidFill>
                          <a:srgbClr val="B25633"/>
                        </a:solidFill>
                        <a:effectLst/>
                        <a:latin typeface="Author" pitchFamily="2" charset="77"/>
                        <a:ea typeface="+mn-ea"/>
                        <a:cs typeface="+mn-cs"/>
                      </a:endParaRP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Pasta fresca con fumé de marisco y tartar de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gamba roja.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16€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797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TATAKI DE ATÚN ROJO </a:t>
                      </a:r>
                      <a:r>
                        <a:rPr lang="es-ES" sz="14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BLUEFIN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[PE] [SO] [SU]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Con salsa de mango y emulsión de zanahoria.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16€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7360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LANGOSTINOS EN TEMPURA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[CR] [GL] [HU] [SO]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Con mayonesa de chipotle.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14€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2858153"/>
                  </a:ext>
                </a:extLst>
              </a:tr>
              <a:tr h="350971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CEVICHE LIMEÑO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[PE] [SU] [AP]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De Corvina.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12€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6638924"/>
                  </a:ext>
                </a:extLst>
              </a:tr>
              <a:tr h="350971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BACALAO CONFITADO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[PE] [SU]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Con emulsión de cava, jugo de eneldo y lima.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14€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211202"/>
                  </a:ext>
                </a:extLst>
              </a:tr>
              <a:tr h="350971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BAO DE CARRILLERA IBÉRICA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[GL] [SO] [SU] [AP]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Con vegetales encurtidos y crema de aguacate.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12€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935513"/>
                  </a:ext>
                </a:extLst>
              </a:tr>
              <a:tr h="350971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HUEVOS “NO ROTOS”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[HU] [GL] [SU]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Con papada ibérica y pan de ajo frito.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10€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104842"/>
                  </a:ext>
                </a:extLst>
              </a:tr>
              <a:tr h="350971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TRINXAT DE LA CERDANYA</a:t>
                      </a:r>
                    </a:p>
                    <a:p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[SO] [PE] [SU] [HU] [GL]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Con crujiente de panceta y huevo escalfado.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12€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7854757"/>
                  </a:ext>
                </a:extLst>
              </a:tr>
              <a:tr h="350971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LINGOTE TARTAR ANGUS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[SO] [PE] [SU] [HU] [GL]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Sobre cama de algas y salsa kimchi.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16€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1157115"/>
                  </a:ext>
                </a:extLst>
              </a:tr>
              <a:tr h="350971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CANELÓN MELOSO “SAN ESTEBAN”</a:t>
                      </a:r>
                    </a:p>
                    <a:p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[GL] [LE] [HU] [SU]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Con bechamel trufada.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14€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9736384"/>
                  </a:ext>
                </a:extLst>
              </a:tr>
              <a:tr h="350971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SAGRADA ESCUDELLA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[GL] [SU] [AP]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Caldo casero con pilota tradicional y garbanzos.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12€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4307710"/>
                  </a:ext>
                </a:extLst>
              </a:tr>
            </a:tbl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88651B1D-59EE-88DA-0963-F3FDB9E3FDC4}"/>
              </a:ext>
            </a:extLst>
          </p:cNvPr>
          <p:cNvSpPr txBox="1"/>
          <p:nvPr/>
        </p:nvSpPr>
        <p:spPr>
          <a:xfrm>
            <a:off x="3338505" y="12429868"/>
            <a:ext cx="29241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100" i="1" dirty="0">
                <a:solidFill>
                  <a:srgbClr val="B25633"/>
                </a:solidFill>
              </a:rPr>
              <a:t>@lacaleta102  –  Av. </a:t>
            </a:r>
            <a:r>
              <a:rPr lang="es-ES" sz="1100" i="1" dirty="0" err="1">
                <a:solidFill>
                  <a:srgbClr val="B25633"/>
                </a:solidFill>
              </a:rPr>
              <a:t>Paral·lel</a:t>
            </a:r>
            <a:r>
              <a:rPr lang="es-ES" sz="1100" i="1" dirty="0">
                <a:solidFill>
                  <a:srgbClr val="B25633"/>
                </a:solidFill>
              </a:rPr>
              <a:t> 102, Barcelona.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047A5D7C-0EC4-5B0F-9136-711426F3EBD5}"/>
              </a:ext>
            </a:extLst>
          </p:cNvPr>
          <p:cNvCxnSpPr>
            <a:cxnSpLocks/>
          </p:cNvCxnSpPr>
          <p:nvPr/>
        </p:nvCxnSpPr>
        <p:spPr>
          <a:xfrm>
            <a:off x="469900" y="12350077"/>
            <a:ext cx="8650621" cy="0"/>
          </a:xfrm>
          <a:prstGeom prst="line">
            <a:avLst/>
          </a:prstGeom>
          <a:ln>
            <a:solidFill>
              <a:srgbClr val="B256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5C33B9D5-4881-F1AE-853B-5A3D7C0097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855832"/>
              </p:ext>
            </p:extLst>
          </p:nvPr>
        </p:nvGraphicFramePr>
        <p:xfrm>
          <a:off x="469900" y="898164"/>
          <a:ext cx="3963877" cy="3169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81374">
                  <a:extLst>
                    <a:ext uri="{9D8B030D-6E8A-4147-A177-3AD203B41FA5}">
                      <a16:colId xmlns:a16="http://schemas.microsoft.com/office/drawing/2014/main" val="994435294"/>
                    </a:ext>
                  </a:extLst>
                </a:gridCol>
                <a:gridCol w="882503">
                  <a:extLst>
                    <a:ext uri="{9D8B030D-6E8A-4147-A177-3AD203B41FA5}">
                      <a16:colId xmlns:a16="http://schemas.microsoft.com/office/drawing/2014/main" val="21024198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PAN DE COCA con tomate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[GL]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3,5€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951561"/>
                  </a:ext>
                </a:extLst>
              </a:tr>
              <a:tr h="456791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LA ENSALADILLA 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[PE] [HU] [SU]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Con ventresca y mayonesa de piquillo.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6€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767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CROQUETAS ARTESANAS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[GL] [LE] [CR] [HU]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3ud. Chuletón, gamba roja y setas.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10€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254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BRAVAS “LA CALETA”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[GL] [HU] [SU] [FN]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6€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173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GILDA AHUMADA 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[PE] [SU]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De sardina con gel de vermut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2,5€ / Ud.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797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“NUESTRAS” ACEITUNAS 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[SU]</a:t>
                      </a:r>
                      <a:endParaRPr lang="es-ES" sz="1100" b="0" i="1" kern="1200" dirty="0">
                        <a:solidFill>
                          <a:srgbClr val="B25633"/>
                        </a:solidFill>
                        <a:effectLst/>
                        <a:latin typeface="Author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4€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7360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EL VERMUT 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[MO] [PE] [SU]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Con mejillones, berberechos, boquerones y aceitunas.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+ Copa adicional por 2€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8€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2858153"/>
                  </a:ext>
                </a:extLst>
              </a:tr>
            </a:tbl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4273BA25-0E47-36B7-EF21-3544B7ED61B2}"/>
              </a:ext>
            </a:extLst>
          </p:cNvPr>
          <p:cNvSpPr txBox="1"/>
          <p:nvPr/>
        </p:nvSpPr>
        <p:spPr>
          <a:xfrm>
            <a:off x="5043822" y="4279777"/>
            <a:ext cx="22749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rgbClr val="B25633"/>
                </a:solidFill>
                <a:latin typeface="Author Semibold" pitchFamily="2" charset="77"/>
              </a:rPr>
              <a:t>EL ARTE DEL ARROZ</a:t>
            </a:r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07E877DE-720D-1F15-14A5-77750AD003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723418"/>
              </p:ext>
            </p:extLst>
          </p:nvPr>
        </p:nvGraphicFramePr>
        <p:xfrm>
          <a:off x="5043822" y="4717986"/>
          <a:ext cx="4076699" cy="1752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96272">
                  <a:extLst>
                    <a:ext uri="{9D8B030D-6E8A-4147-A177-3AD203B41FA5}">
                      <a16:colId xmlns:a16="http://schemas.microsoft.com/office/drawing/2014/main" val="994435294"/>
                    </a:ext>
                  </a:extLst>
                </a:gridCol>
                <a:gridCol w="780427">
                  <a:extLst>
                    <a:ext uri="{9D8B030D-6E8A-4147-A177-3AD203B41FA5}">
                      <a16:colId xmlns:a16="http://schemas.microsoft.com/office/drawing/2014/main" val="21024198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MELOSO DE “CAP I POTA”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[GL] [SU]</a:t>
                      </a:r>
                    </a:p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Arroz meloso con </a:t>
                      </a:r>
                      <a:r>
                        <a:rPr lang="es-ES" sz="1100" b="0" i="1" kern="1200" dirty="0" err="1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cap</a:t>
                      </a:r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 i pota, de sabor profundo y tradicional.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20€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951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IBÉRICO A “LA LLAUNA”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[SU]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Arroz seco a la </a:t>
                      </a:r>
                      <a:r>
                        <a:rPr lang="es-ES" sz="1100" b="0" i="1" kern="1200" dirty="0" err="1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llauna</a:t>
                      </a:r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 con secreto, costilla, butifarra y setas.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20€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767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"SOCARRAT" MEDITERRÁNEO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[CR] [PE] [MO] [SU]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Arroz seco en paella con sepia y gambas.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22€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254457"/>
                  </a:ext>
                </a:extLst>
              </a:tr>
            </a:tbl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CB2240E6-3598-421C-DDFA-397D79DEAB0A}"/>
              </a:ext>
            </a:extLst>
          </p:cNvPr>
          <p:cNvSpPr txBox="1"/>
          <p:nvPr/>
        </p:nvSpPr>
        <p:spPr>
          <a:xfrm>
            <a:off x="5043822" y="6709761"/>
            <a:ext cx="2284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rgbClr val="B25633"/>
                </a:solidFill>
                <a:latin typeface="Author Semibold" pitchFamily="2" charset="77"/>
              </a:rPr>
              <a:t>SABORES SELECTOS</a:t>
            </a:r>
          </a:p>
        </p:txBody>
      </p:sp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D6EC3CA0-39A5-2272-2B4E-6EBE7475CD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493510"/>
              </p:ext>
            </p:extLst>
          </p:nvPr>
        </p:nvGraphicFramePr>
        <p:xfrm>
          <a:off x="5043822" y="7147969"/>
          <a:ext cx="4076699" cy="1889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70679">
                  <a:extLst>
                    <a:ext uri="{9D8B030D-6E8A-4147-A177-3AD203B41FA5}">
                      <a16:colId xmlns:a16="http://schemas.microsoft.com/office/drawing/2014/main" val="994435294"/>
                    </a:ext>
                  </a:extLst>
                </a:gridCol>
                <a:gridCol w="706020">
                  <a:extLst>
                    <a:ext uri="{9D8B030D-6E8A-4147-A177-3AD203B41FA5}">
                      <a16:colId xmlns:a16="http://schemas.microsoft.com/office/drawing/2014/main" val="21024198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SELECCIÓN DE CARNES MADURADAS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[SU] [LE]</a:t>
                      </a:r>
                    </a:p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Acompañado de cremoso de patata.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S/M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951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CALDERETA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[PE] [AP] [CR]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De Langosta o Bogavante, según mercado y temporada.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S/M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767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PESCADO DE LONJA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[PE]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Fresco de lonja, según mercado y temporada.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S/M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254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SUQUET DE PESCADO </a:t>
                      </a:r>
                      <a:r>
                        <a:rPr lang="it-IT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[PE] [GL] [MA] [CR] [FN]</a:t>
                      </a:r>
                      <a:endParaRPr lang="es-ES" sz="1000" b="0" i="0" kern="1200" dirty="0">
                        <a:solidFill>
                          <a:srgbClr val="B25633"/>
                        </a:solidFill>
                        <a:effectLst/>
                        <a:latin typeface="Author" pitchFamily="2" charset="77"/>
                        <a:ea typeface="+mn-ea"/>
                        <a:cs typeface="+mn-cs"/>
                      </a:endParaRP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De rape o anguila, según mercado y temporada.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S/M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797304"/>
                  </a:ext>
                </a:extLst>
              </a:tr>
            </a:tbl>
          </a:graphicData>
        </a:graphic>
      </p:graphicFrame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8B79F9AB-4F12-5F33-3D4A-52009E3E06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405213"/>
              </p:ext>
            </p:extLst>
          </p:nvPr>
        </p:nvGraphicFramePr>
        <p:xfrm>
          <a:off x="5054598" y="2508982"/>
          <a:ext cx="4190999" cy="1417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60702">
                  <a:extLst>
                    <a:ext uri="{9D8B030D-6E8A-4147-A177-3AD203B41FA5}">
                      <a16:colId xmlns:a16="http://schemas.microsoft.com/office/drawing/2014/main" val="994435294"/>
                    </a:ext>
                  </a:extLst>
                </a:gridCol>
                <a:gridCol w="1130297">
                  <a:extLst>
                    <a:ext uri="{9D8B030D-6E8A-4147-A177-3AD203B41FA5}">
                      <a16:colId xmlns:a16="http://schemas.microsoft.com/office/drawing/2014/main" val="21024198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ALMEJAS SALTEADAS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[MO] [SU]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Al vino blanco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12€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767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CANYUTS DEL DELTA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[MO] 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Navajas pequeñas del Delta a la plancha.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10€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254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MEJILLONES EN ESCABECHE </a:t>
                      </a:r>
                      <a:r>
                        <a:rPr lang="es-ES" sz="10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[MO] [SU]</a:t>
                      </a:r>
                    </a:p>
                    <a:p>
                      <a:r>
                        <a:rPr lang="es-ES" sz="1100" b="0" i="1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Al estilo La Caleta.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0" i="0" kern="1200" dirty="0">
                          <a:solidFill>
                            <a:srgbClr val="B25633"/>
                          </a:solidFill>
                          <a:effectLst/>
                          <a:latin typeface="Author" pitchFamily="2" charset="77"/>
                          <a:ea typeface="+mn-ea"/>
                          <a:cs typeface="+mn-cs"/>
                        </a:rPr>
                        <a:t>10€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173317"/>
                  </a:ext>
                </a:extLst>
              </a:tr>
            </a:tbl>
          </a:graphicData>
        </a:graphic>
      </p:graphicFrame>
      <p:sp>
        <p:nvSpPr>
          <p:cNvPr id="15" name="CuadroTexto 14">
            <a:extLst>
              <a:ext uri="{FF2B5EF4-FFF2-40B4-BE49-F238E27FC236}">
                <a16:creationId xmlns:a16="http://schemas.microsoft.com/office/drawing/2014/main" id="{5B18CFB5-292A-714F-9982-6DCD7D44460E}"/>
              </a:ext>
            </a:extLst>
          </p:cNvPr>
          <p:cNvSpPr txBox="1"/>
          <p:nvPr/>
        </p:nvSpPr>
        <p:spPr>
          <a:xfrm>
            <a:off x="469900" y="477539"/>
            <a:ext cx="14526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rgbClr val="B25633"/>
                </a:solidFill>
                <a:latin typeface="Author Semibold" pitchFamily="2" charset="77"/>
              </a:rPr>
              <a:t>APERITIVOS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DAFB4290-C739-2FF3-96DE-ECB38A5D9A86}"/>
              </a:ext>
            </a:extLst>
          </p:cNvPr>
          <p:cNvSpPr txBox="1"/>
          <p:nvPr/>
        </p:nvSpPr>
        <p:spPr>
          <a:xfrm>
            <a:off x="5054598" y="2106362"/>
            <a:ext cx="15279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rgbClr val="B25633"/>
                </a:solidFill>
                <a:latin typeface="Author Semibold" pitchFamily="2" charset="77"/>
              </a:rPr>
              <a:t>DE LA LONJA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4D0FDCF-3E0A-A0B0-7858-03C008953064}"/>
              </a:ext>
            </a:extLst>
          </p:cNvPr>
          <p:cNvSpPr txBox="1"/>
          <p:nvPr/>
        </p:nvSpPr>
        <p:spPr>
          <a:xfrm>
            <a:off x="5054597" y="9485915"/>
            <a:ext cx="4191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200" i="1" dirty="0">
                <a:solidFill>
                  <a:srgbClr val="B25633"/>
                </a:solidFill>
                <a:latin typeface="Author Semibold Italic" pitchFamily="2" charset="77"/>
              </a:rPr>
              <a:t>Descubre los Sabores Selectos de esta semana en nuestras sugerencias del chef.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DD8A377-F8C7-5818-7FAC-555740C9ED7A}"/>
              </a:ext>
            </a:extLst>
          </p:cNvPr>
          <p:cNvSpPr txBox="1"/>
          <p:nvPr/>
        </p:nvSpPr>
        <p:spPr>
          <a:xfrm>
            <a:off x="5043822" y="487149"/>
            <a:ext cx="14588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rgbClr val="B25633"/>
                </a:solidFill>
                <a:latin typeface="Author Semibold" pitchFamily="2" charset="77"/>
              </a:rPr>
              <a:t>ALÉRGENOS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49879436-4DE1-7993-B761-BD9B8DFE5B75}"/>
              </a:ext>
            </a:extLst>
          </p:cNvPr>
          <p:cNvSpPr/>
          <p:nvPr/>
        </p:nvSpPr>
        <p:spPr>
          <a:xfrm>
            <a:off x="5124451" y="898164"/>
            <a:ext cx="4040530" cy="1047734"/>
          </a:xfrm>
          <a:prstGeom prst="rect">
            <a:avLst/>
          </a:prstGeom>
          <a:noFill/>
          <a:ln>
            <a:solidFill>
              <a:srgbClr val="B256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3970106E-BA4B-44C1-31E7-B0B8471D74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241058"/>
              </p:ext>
            </p:extLst>
          </p:nvPr>
        </p:nvGraphicFramePr>
        <p:xfrm>
          <a:off x="5201103" y="994240"/>
          <a:ext cx="3963877" cy="1432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3877">
                  <a:extLst>
                    <a:ext uri="{9D8B030D-6E8A-4147-A177-3AD203B41FA5}">
                      <a16:colId xmlns:a16="http://schemas.microsoft.com/office/drawing/2014/main" val="2102419847"/>
                    </a:ext>
                  </a:extLst>
                </a:gridCol>
              </a:tblGrid>
              <a:tr h="595146">
                <a:tc>
                  <a:txBody>
                    <a:bodyPr/>
                    <a:lstStyle/>
                    <a:p>
                      <a:pPr algn="l"/>
                      <a:r>
                        <a:rPr lang="es-ES" sz="1200" dirty="0">
                          <a:solidFill>
                            <a:srgbClr val="B25633"/>
                          </a:solidFill>
                          <a:latin typeface="Author" panose="020B0604020202020204" charset="0"/>
                        </a:rPr>
                        <a:t>[GL] Gluten - [CR] Crustáceos - [HU] Huevo - [PE] Pescado </a:t>
                      </a:r>
                    </a:p>
                    <a:p>
                      <a:pPr algn="l"/>
                      <a:r>
                        <a:rPr lang="es-ES" sz="1200" dirty="0">
                          <a:solidFill>
                            <a:srgbClr val="B25633"/>
                          </a:solidFill>
                          <a:latin typeface="Author" panose="020B0604020202020204" charset="0"/>
                        </a:rPr>
                        <a:t>[SO] Soja - [LE] Leche - [SU] Sulfitos - [MO] Moluscos</a:t>
                      </a:r>
                    </a:p>
                    <a:p>
                      <a:pPr algn="l"/>
                      <a:r>
                        <a:rPr lang="es-ES" sz="1200" dirty="0">
                          <a:solidFill>
                            <a:srgbClr val="B25633"/>
                          </a:solidFill>
                          <a:latin typeface="Author" panose="020B0604020202020204" charset="0"/>
                        </a:rPr>
                        <a:t>[FN] Frutos de cáscara - [MS] Mostaza - [AP] Apio</a:t>
                      </a:r>
                    </a:p>
                    <a:p>
                      <a:pPr algn="l"/>
                      <a:r>
                        <a:rPr lang="es-ES" sz="1200" dirty="0">
                          <a:solidFill>
                            <a:srgbClr val="B25633"/>
                          </a:solidFill>
                          <a:latin typeface="Author" panose="020B0604020202020204" charset="0"/>
                        </a:rPr>
                        <a:t>[SE] Sésamo - [CA] Cacahuete - [AL] Altramuces</a:t>
                      </a:r>
                      <a:endParaRPr lang="es-ES" sz="1200" b="0" i="0" kern="1200" dirty="0">
                        <a:solidFill>
                          <a:srgbClr val="B25633"/>
                        </a:solidFill>
                        <a:effectLst/>
                        <a:latin typeface="Author" panose="020B060402020202020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767729"/>
                  </a:ext>
                </a:extLst>
              </a:tr>
              <a:tr h="191983">
                <a:tc>
                  <a:txBody>
                    <a:bodyPr/>
                    <a:lstStyle/>
                    <a:p>
                      <a:pPr algn="r"/>
                      <a:endParaRPr lang="es-ES" sz="1400" b="0" i="0" kern="1200" dirty="0">
                        <a:solidFill>
                          <a:srgbClr val="B25633"/>
                        </a:solidFill>
                        <a:effectLst/>
                        <a:latin typeface="Author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254457"/>
                  </a:ext>
                </a:extLst>
              </a:tr>
              <a:tr h="191983">
                <a:tc>
                  <a:txBody>
                    <a:bodyPr/>
                    <a:lstStyle/>
                    <a:p>
                      <a:pPr algn="r"/>
                      <a:endParaRPr lang="es-ES" sz="1400" b="0" i="0" kern="1200" dirty="0">
                        <a:solidFill>
                          <a:srgbClr val="B25633"/>
                        </a:solidFill>
                        <a:effectLst/>
                        <a:latin typeface="Author" pitchFamily="2" charset="77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173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2518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DE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FF288F-4704-DE11-51D5-94E813698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L PARALELO DE BARCELONA - BARCELONA MEMORY">
            <a:extLst>
              <a:ext uri="{FF2B5EF4-FFF2-40B4-BE49-F238E27FC236}">
                <a16:creationId xmlns:a16="http://schemas.microsoft.com/office/drawing/2014/main" id="{0F890DE7-431B-58B9-5C93-4549F97EC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172331" y="2037623"/>
            <a:ext cx="16254206" cy="10207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F400DFF8-23B3-F241-0F54-0B3AAF5F33D8}"/>
              </a:ext>
            </a:extLst>
          </p:cNvPr>
          <p:cNvSpPr txBox="1"/>
          <p:nvPr/>
        </p:nvSpPr>
        <p:spPr>
          <a:xfrm>
            <a:off x="2982089" y="12296518"/>
            <a:ext cx="36370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i="1" dirty="0">
                <a:solidFill>
                  <a:srgbClr val="B25633"/>
                </a:solidFill>
              </a:rPr>
              <a:t>@lacaleta102  –  Av. </a:t>
            </a:r>
            <a:r>
              <a:rPr lang="es-ES" sz="1400" i="1" dirty="0" err="1">
                <a:solidFill>
                  <a:srgbClr val="B25633"/>
                </a:solidFill>
              </a:rPr>
              <a:t>Paral·lel</a:t>
            </a:r>
            <a:r>
              <a:rPr lang="es-ES" sz="1400" i="1" dirty="0">
                <a:solidFill>
                  <a:srgbClr val="B25633"/>
                </a:solidFill>
              </a:rPr>
              <a:t> 102, Barcelona.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3E9CD9FA-9C23-276A-5AF6-6F5CE784002D}"/>
              </a:ext>
            </a:extLst>
          </p:cNvPr>
          <p:cNvCxnSpPr>
            <a:cxnSpLocks/>
          </p:cNvCxnSpPr>
          <p:nvPr/>
        </p:nvCxnSpPr>
        <p:spPr>
          <a:xfrm>
            <a:off x="469900" y="12026227"/>
            <a:ext cx="8650621" cy="0"/>
          </a:xfrm>
          <a:prstGeom prst="line">
            <a:avLst/>
          </a:prstGeom>
          <a:ln>
            <a:solidFill>
              <a:srgbClr val="B256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74D43898-E2D3-1E4B-C4E2-B41CF8C634CE}"/>
              </a:ext>
            </a:extLst>
          </p:cNvPr>
          <p:cNvSpPr txBox="1"/>
          <p:nvPr/>
        </p:nvSpPr>
        <p:spPr>
          <a:xfrm>
            <a:off x="3394025" y="1162216"/>
            <a:ext cx="28023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dirty="0">
                <a:solidFill>
                  <a:srgbClr val="B25633"/>
                </a:solidFill>
                <a:latin typeface="Author Semibold" pitchFamily="2" charset="77"/>
              </a:rPr>
              <a:t>FIN DE FIESTA</a:t>
            </a:r>
          </a:p>
        </p:txBody>
      </p:sp>
      <p:grpSp>
        <p:nvGrpSpPr>
          <p:cNvPr id="21" name="Grupo 20">
            <a:extLst>
              <a:ext uri="{FF2B5EF4-FFF2-40B4-BE49-F238E27FC236}">
                <a16:creationId xmlns:a16="http://schemas.microsoft.com/office/drawing/2014/main" id="{1BF4B007-3DB9-3DD5-B687-11B7FD3B89AF}"/>
              </a:ext>
            </a:extLst>
          </p:cNvPr>
          <p:cNvGrpSpPr/>
          <p:nvPr/>
        </p:nvGrpSpPr>
        <p:grpSpPr>
          <a:xfrm>
            <a:off x="825500" y="2500088"/>
            <a:ext cx="7950200" cy="7955314"/>
            <a:chOff x="825500" y="2397308"/>
            <a:chExt cx="7950200" cy="7955314"/>
          </a:xfrm>
        </p:grpSpPr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39CFA240-C860-ED9F-E7DC-8BDD6E0C2B7B}"/>
                </a:ext>
              </a:extLst>
            </p:cNvPr>
            <p:cNvSpPr txBox="1"/>
            <p:nvPr/>
          </p:nvSpPr>
          <p:spPr>
            <a:xfrm>
              <a:off x="1437340" y="2397308"/>
              <a:ext cx="6726521" cy="12926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601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B25633"/>
                  </a:solidFill>
                  <a:effectLst/>
                  <a:uLnTx/>
                  <a:uFillTx/>
                  <a:latin typeface="Author" pitchFamily="2" charset="77"/>
                  <a:ea typeface="+mn-ea"/>
                  <a:cs typeface="+mn-cs"/>
                </a:rPr>
                <a:t>TIRAMISÚ “A LA MINUTE”</a:t>
              </a:r>
            </a:p>
            <a:p>
              <a:pPr marL="0" marR="0" lvl="0" indent="0" algn="ctr" defTabSz="9601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B25633"/>
                  </a:solidFill>
                  <a:effectLst/>
                  <a:uLnTx/>
                  <a:uFillTx/>
                  <a:latin typeface="Author" pitchFamily="2" charset="77"/>
                  <a:ea typeface="+mn-ea"/>
                  <a:cs typeface="+mn-cs"/>
                </a:rPr>
                <a:t>[GL] [LE] [HU] [SU]</a:t>
              </a:r>
            </a:p>
            <a:p>
              <a:pPr marL="0" marR="0" lvl="0" indent="0" algn="ctr" defTabSz="9601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2000" b="0" i="1" u="none" strike="noStrike" kern="1200" cap="none" spc="0" normalizeH="0" baseline="0" noProof="0" dirty="0">
                  <a:ln>
                    <a:noFill/>
                  </a:ln>
                  <a:solidFill>
                    <a:srgbClr val="B25633"/>
                  </a:solidFill>
                  <a:effectLst/>
                  <a:uLnTx/>
                  <a:uFillTx/>
                  <a:latin typeface="Author" pitchFamily="2" charset="77"/>
                  <a:ea typeface="+mn-ea"/>
                  <a:cs typeface="+mn-cs"/>
                </a:rPr>
                <a:t>Montado en mesa con su crema mascarpone y café recién vertido</a:t>
              </a:r>
            </a:p>
            <a:p>
              <a:pPr marL="0" marR="0" lvl="0" indent="0" algn="ctr" defTabSz="9601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" sz="2400" dirty="0">
                  <a:solidFill>
                    <a:srgbClr val="B25633"/>
                  </a:solidFill>
                  <a:latin typeface="Author" pitchFamily="2" charset="77"/>
                </a:rPr>
                <a:t>6€</a:t>
              </a:r>
              <a:endParaRPr kumimoji="0" lang="es-ES" sz="2400" b="0" u="none" strike="noStrike" kern="1200" cap="none" spc="0" normalizeH="0" baseline="0" noProof="0" dirty="0">
                <a:ln>
                  <a:noFill/>
                </a:ln>
                <a:solidFill>
                  <a:srgbClr val="B25633"/>
                </a:solidFill>
                <a:effectLst/>
                <a:uLnTx/>
                <a:uFillTx/>
                <a:latin typeface="Author" pitchFamily="2" charset="77"/>
                <a:ea typeface="+mn-ea"/>
                <a:cs typeface="+mn-cs"/>
              </a:endParaRP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7D71A402-FBC2-4363-B920-6F392EB7EDAE}"/>
                </a:ext>
              </a:extLst>
            </p:cNvPr>
            <p:cNvSpPr txBox="1"/>
            <p:nvPr/>
          </p:nvSpPr>
          <p:spPr>
            <a:xfrm>
              <a:off x="3140113" y="3791394"/>
              <a:ext cx="3320973" cy="12926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601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B25633"/>
                  </a:solidFill>
                  <a:effectLst/>
                  <a:uLnTx/>
                  <a:uFillTx/>
                  <a:latin typeface="Author" pitchFamily="2" charset="77"/>
                  <a:ea typeface="+mn-ea"/>
                  <a:cs typeface="+mn-cs"/>
                </a:rPr>
                <a:t>FLAN CASERO DE BAILEYS</a:t>
              </a:r>
            </a:p>
            <a:p>
              <a:pPr marL="0" marR="0" lvl="0" indent="0" algn="ctr" defTabSz="9601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B25633"/>
                  </a:solidFill>
                  <a:effectLst/>
                  <a:uLnTx/>
                  <a:uFillTx/>
                  <a:latin typeface="Author" pitchFamily="2" charset="77"/>
                  <a:ea typeface="+mn-ea"/>
                  <a:cs typeface="+mn-cs"/>
                </a:rPr>
                <a:t>[LE] [HU] [SU]</a:t>
              </a:r>
            </a:p>
            <a:p>
              <a:pPr marL="0" marR="0" lvl="0" indent="0" algn="ctr" defTabSz="9601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" sz="2000" i="1" dirty="0">
                  <a:solidFill>
                    <a:srgbClr val="B25633"/>
                  </a:solidFill>
                  <a:latin typeface="Author" pitchFamily="2" charset="77"/>
                </a:rPr>
                <a:t>Con crema capuchina</a:t>
              </a:r>
            </a:p>
            <a:p>
              <a:pPr marL="0" marR="0" lvl="0" indent="0" algn="ctr" defTabSz="9601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" sz="2400" dirty="0">
                  <a:solidFill>
                    <a:srgbClr val="B25633"/>
                  </a:solidFill>
                  <a:latin typeface="Author" pitchFamily="2" charset="77"/>
                </a:rPr>
                <a:t>6€</a:t>
              </a:r>
              <a:endParaRPr kumimoji="0" lang="es-ES" sz="2400" b="0" u="none" strike="noStrike" kern="1200" cap="none" spc="0" normalizeH="0" baseline="0" noProof="0" dirty="0">
                <a:ln>
                  <a:noFill/>
                </a:ln>
                <a:solidFill>
                  <a:srgbClr val="B25633"/>
                </a:solidFill>
                <a:effectLst/>
                <a:uLnTx/>
                <a:uFillTx/>
                <a:latin typeface="Author" pitchFamily="2" charset="77"/>
                <a:ea typeface="+mn-ea"/>
                <a:cs typeface="+mn-cs"/>
              </a:endParaRPr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7C1665B7-7E35-37D2-05FB-60B7E8FAE764}"/>
                </a:ext>
              </a:extLst>
            </p:cNvPr>
            <p:cNvSpPr txBox="1"/>
            <p:nvPr/>
          </p:nvSpPr>
          <p:spPr>
            <a:xfrm>
              <a:off x="3137068" y="5185480"/>
              <a:ext cx="3327065" cy="12926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601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" sz="2400" dirty="0">
                  <a:solidFill>
                    <a:srgbClr val="B25633"/>
                  </a:solidFill>
                  <a:latin typeface="Author" pitchFamily="2" charset="77"/>
                </a:rPr>
                <a:t>BOMBÓN DE CHOCOLATE</a:t>
              </a:r>
            </a:p>
            <a:p>
              <a:pPr marL="0" marR="0" lvl="0" indent="0" algn="ctr" defTabSz="9601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B25633"/>
                  </a:solidFill>
                  <a:effectLst/>
                  <a:uLnTx/>
                  <a:uFillTx/>
                  <a:latin typeface="Author" pitchFamily="2" charset="77"/>
                  <a:ea typeface="+mn-ea"/>
                  <a:cs typeface="+mn-cs"/>
                </a:rPr>
                <a:t> [LE] [GL]</a:t>
              </a:r>
            </a:p>
            <a:p>
              <a:pPr algn="ctr" defTabSz="960120">
                <a:defRPr/>
              </a:pPr>
              <a:r>
                <a:rPr lang="es-ES" sz="2000" i="1" dirty="0">
                  <a:solidFill>
                    <a:srgbClr val="B25633"/>
                  </a:solidFill>
                  <a:latin typeface="Author" pitchFamily="2" charset="77"/>
                </a:rPr>
                <a:t>Con A.O.V.E y sal</a:t>
              </a:r>
            </a:p>
            <a:p>
              <a:pPr marL="0" marR="0" lvl="0" indent="0" algn="ctr" defTabSz="9601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" sz="2400" dirty="0">
                  <a:solidFill>
                    <a:srgbClr val="B25633"/>
                  </a:solidFill>
                  <a:latin typeface="Author" pitchFamily="2" charset="77"/>
                </a:rPr>
                <a:t>6€</a:t>
              </a:r>
              <a:endParaRPr kumimoji="0" lang="es-ES" sz="2400" b="0" u="none" strike="noStrike" kern="1200" cap="none" spc="0" normalizeH="0" baseline="0" noProof="0" dirty="0">
                <a:ln>
                  <a:noFill/>
                </a:ln>
                <a:solidFill>
                  <a:srgbClr val="B25633"/>
                </a:solidFill>
                <a:effectLst/>
                <a:uLnTx/>
                <a:uFillTx/>
                <a:latin typeface="Author" pitchFamily="2" charset="77"/>
                <a:ea typeface="+mn-ea"/>
                <a:cs typeface="+mn-cs"/>
              </a:endParaRP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960363AD-E562-02FA-4380-B01745398788}"/>
                </a:ext>
              </a:extLst>
            </p:cNvPr>
            <p:cNvSpPr txBox="1"/>
            <p:nvPr/>
          </p:nvSpPr>
          <p:spPr>
            <a:xfrm>
              <a:off x="3141428" y="6579566"/>
              <a:ext cx="3318344" cy="12926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601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" sz="2400" dirty="0">
                  <a:solidFill>
                    <a:srgbClr val="B25633"/>
                  </a:solidFill>
                  <a:latin typeface="Author" pitchFamily="2" charset="77"/>
                </a:rPr>
                <a:t>CROCANTE DE MANZANA</a:t>
              </a:r>
            </a:p>
            <a:p>
              <a:pPr marL="0" marR="0" lvl="0" indent="0" algn="ctr" defTabSz="9601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B25633"/>
                  </a:solidFill>
                  <a:effectLst/>
                  <a:uLnTx/>
                  <a:uFillTx/>
                  <a:latin typeface="Author" pitchFamily="2" charset="77"/>
                  <a:ea typeface="+mn-ea"/>
                  <a:cs typeface="+mn-cs"/>
                </a:rPr>
                <a:t>[GL] [SU] [FN]</a:t>
              </a:r>
            </a:p>
            <a:p>
              <a:pPr marR="0" lvl="0" indent="0" algn="ctr" defTabSz="96012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" sz="2000" i="1" dirty="0">
                  <a:solidFill>
                    <a:srgbClr val="B25633"/>
                  </a:solidFill>
                  <a:latin typeface="Author" pitchFamily="2" charset="77"/>
                </a:rPr>
                <a:t>Con ron, pasas y canela</a:t>
              </a:r>
            </a:p>
            <a:p>
              <a:pPr marL="0" marR="0" lvl="0" indent="0" algn="ctr" defTabSz="9601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" sz="2400" dirty="0">
                  <a:solidFill>
                    <a:srgbClr val="B25633"/>
                  </a:solidFill>
                  <a:latin typeface="Author" pitchFamily="2" charset="77"/>
                </a:rPr>
                <a:t>5€</a:t>
              </a:r>
              <a:endParaRPr kumimoji="0" lang="es-ES" sz="2400" b="0" u="none" strike="noStrike" kern="1200" cap="none" spc="0" normalizeH="0" baseline="0" noProof="0" dirty="0">
                <a:ln>
                  <a:noFill/>
                </a:ln>
                <a:solidFill>
                  <a:srgbClr val="B25633"/>
                </a:solidFill>
                <a:effectLst/>
                <a:uLnTx/>
                <a:uFillTx/>
                <a:latin typeface="Author" pitchFamily="2" charset="77"/>
                <a:ea typeface="+mn-ea"/>
                <a:cs typeface="+mn-cs"/>
              </a:endParaRPr>
            </a:p>
          </p:txBody>
        </p:sp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C167050B-7EAE-E331-8273-604C45C2663C}"/>
                </a:ext>
              </a:extLst>
            </p:cNvPr>
            <p:cNvSpPr txBox="1"/>
            <p:nvPr/>
          </p:nvSpPr>
          <p:spPr>
            <a:xfrm>
              <a:off x="2813518" y="7973652"/>
              <a:ext cx="3974165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601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" sz="2400" dirty="0">
                  <a:solidFill>
                    <a:srgbClr val="B25633"/>
                  </a:solidFill>
                  <a:latin typeface="Author" pitchFamily="2" charset="77"/>
                </a:rPr>
                <a:t>ESPUMA DE CREMA CATALANA</a:t>
              </a:r>
            </a:p>
            <a:p>
              <a:pPr marL="0" marR="0" lvl="0" indent="0" algn="ctr" defTabSz="9601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" sz="1000" dirty="0">
                  <a:solidFill>
                    <a:srgbClr val="B25633"/>
                  </a:solidFill>
                  <a:latin typeface="Author" pitchFamily="2" charset="77"/>
                </a:rPr>
                <a:t>[LE] [HU] [SU]</a:t>
              </a:r>
            </a:p>
            <a:p>
              <a:pPr marL="0" marR="0" lvl="0" indent="0" algn="ctr" defTabSz="9601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B25633"/>
                  </a:solidFill>
                  <a:effectLst/>
                  <a:uLnTx/>
                  <a:uFillTx/>
                  <a:latin typeface="Author" pitchFamily="2" charset="77"/>
                  <a:ea typeface="+mn-ea"/>
                  <a:cs typeface="+mn-cs"/>
                </a:rPr>
                <a:t>5€</a:t>
              </a:r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3DA483EA-1466-B40D-CBEC-A6410A457777}"/>
                </a:ext>
              </a:extLst>
            </p:cNvPr>
            <p:cNvSpPr txBox="1"/>
            <p:nvPr/>
          </p:nvSpPr>
          <p:spPr>
            <a:xfrm>
              <a:off x="825500" y="9059960"/>
              <a:ext cx="7950200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601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" sz="2400" dirty="0">
                  <a:solidFill>
                    <a:srgbClr val="B25633"/>
                  </a:solidFill>
                  <a:latin typeface="Author" pitchFamily="2" charset="77"/>
                </a:rPr>
                <a:t>EXPRESSO POP “CREMAT”</a:t>
              </a:r>
            </a:p>
            <a:p>
              <a:pPr marL="0" marR="0" lvl="0" indent="0" algn="ctr" defTabSz="9601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" sz="1000" dirty="0">
                  <a:solidFill>
                    <a:srgbClr val="B25633"/>
                  </a:solidFill>
                  <a:latin typeface="Author" pitchFamily="2" charset="77"/>
                </a:rPr>
                <a:t>[LE] [GL] [FN]</a:t>
              </a:r>
            </a:p>
            <a:p>
              <a:pPr algn="ctr" defTabSz="960120">
                <a:defRPr/>
              </a:pPr>
              <a:r>
                <a:rPr lang="es-ES" sz="2000" i="1" dirty="0">
                  <a:solidFill>
                    <a:srgbClr val="B25633"/>
                  </a:solidFill>
                  <a:latin typeface="Author" pitchFamily="2" charset="77"/>
                </a:rPr>
                <a:t>Café </a:t>
              </a:r>
              <a:r>
                <a:rPr lang="es-ES" sz="2000" i="1" dirty="0" err="1">
                  <a:solidFill>
                    <a:srgbClr val="B25633"/>
                  </a:solidFill>
                  <a:latin typeface="Author" pitchFamily="2" charset="77"/>
                </a:rPr>
                <a:t>cremat</a:t>
              </a:r>
              <a:r>
                <a:rPr lang="es-ES" sz="2000" i="1" dirty="0">
                  <a:solidFill>
                    <a:srgbClr val="B25633"/>
                  </a:solidFill>
                  <a:latin typeface="Author" pitchFamily="2" charset="77"/>
                </a:rPr>
                <a:t> con ratafía, piñones y un toque de canela</a:t>
              </a:r>
            </a:p>
            <a:p>
              <a:pPr marL="0" marR="0" lvl="0" indent="0" algn="ctr" defTabSz="9601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B25633"/>
                  </a:solidFill>
                  <a:effectLst/>
                  <a:uLnTx/>
                  <a:uFillTx/>
                  <a:latin typeface="Author" pitchFamily="2" charset="77"/>
                  <a:ea typeface="+mn-ea"/>
                  <a:cs typeface="+mn-cs"/>
                </a:rPr>
                <a:t>5€</a:t>
              </a:r>
            </a:p>
          </p:txBody>
        </p:sp>
      </p:grpSp>
      <p:pic>
        <p:nvPicPr>
          <p:cNvPr id="23" name="Imagen 22" descr="Logotipo&#10;&#10;El contenido generado por IA puede ser incorrecto.">
            <a:extLst>
              <a:ext uri="{FF2B5EF4-FFF2-40B4-BE49-F238E27FC236}">
                <a16:creationId xmlns:a16="http://schemas.microsoft.com/office/drawing/2014/main" id="{9848CE47-AA41-9FB4-CB8F-537187C667EA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/>
          </a:blip>
          <a:srcRect l="29411" t="42814" r="30154" b="44459"/>
          <a:stretch>
            <a:fillRect/>
          </a:stretch>
        </p:blipFill>
        <p:spPr>
          <a:xfrm>
            <a:off x="3223818" y="10885655"/>
            <a:ext cx="3142783" cy="556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0976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16570</TotalTime>
  <Words>923</Words>
  <Application>Microsoft Office PowerPoint</Application>
  <PresentationFormat>Papel A3 (297 x 420 mm)</PresentationFormat>
  <Paragraphs>135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Aptos Display</vt:lpstr>
      <vt:lpstr>Aptos</vt:lpstr>
      <vt:lpstr>Author</vt:lpstr>
      <vt:lpstr>Author Semibold Italic</vt:lpstr>
      <vt:lpstr>Author Semibold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Office</dc:creator>
  <cp:lastModifiedBy>gerard requena</cp:lastModifiedBy>
  <cp:revision>21</cp:revision>
  <cp:lastPrinted>2025-12-07T10:34:08Z</cp:lastPrinted>
  <dcterms:created xsi:type="dcterms:W3CDTF">2025-11-14T18:59:52Z</dcterms:created>
  <dcterms:modified xsi:type="dcterms:W3CDTF">2025-12-21T18:09:02Z</dcterms:modified>
</cp:coreProperties>
</file>